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85" r:id="rId3"/>
    <p:sldId id="286" r:id="rId4"/>
    <p:sldId id="287" r:id="rId5"/>
    <p:sldId id="290" r:id="rId6"/>
    <p:sldId id="288" r:id="rId7"/>
    <p:sldId id="289" r:id="rId8"/>
    <p:sldId id="291" r:id="rId9"/>
    <p:sldId id="297" r:id="rId10"/>
    <p:sldId id="293" r:id="rId11"/>
    <p:sldId id="294" r:id="rId12"/>
    <p:sldId id="295" r:id="rId13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1686" y="11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BBB8-3768-4E0E-8832-0A57789E14FF}" type="datetimeFigureOut">
              <a:rPr lang="en-GB" smtClean="0"/>
              <a:t>02/05/2018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55DF-C148-4CEB-85A2-A8AD4227A2C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55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EB7E5-0205-4DE4-84CC-4748F04BF1CC}" type="datetimeFigureOut">
              <a:rPr lang="en-US" smtClean="0"/>
              <a:t>5/2/2018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BF2B7-5D26-49DE-90B0-1F0CC1947C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  <a:ln/>
        </p:spPr>
        <p:txBody>
          <a:bodyPr/>
          <a:lstStyle/>
          <a:p>
            <a:fld id="{9E9DE813-EAB9-4773-9E95-1D505592CC5D}" type="slidenum">
              <a:rPr lang="de-DE"/>
              <a:pPr/>
              <a:t>9</a:t>
            </a:fld>
            <a:endParaRPr lang="de-DE"/>
          </a:p>
        </p:txBody>
      </p:sp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TACs are applied for worldwide for verification and/or for obtaining an import permit.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SartoriusRotisSans" pitchFamily="2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As long as no super ordinate organization structure regulates the concrete responsibility, each manufacturer within the Sartorius Group is internationally responsible for obtaining the TACs for his own product developments. </a:t>
            </a:r>
          </a:p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SartoriusRotisSans" pitchFamily="2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A locally based Sartorius subsidiary or agency which is not the manufacturer may alternatively apply for a TAC in his own country under his own responsibility if not regulated else.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Managerial authority of Metrology Center,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Göttingen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  Annex 1. 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SartoriusRotisSans" pitchFamily="2" charset="0"/>
                <a:ea typeface="+mn-ea"/>
                <a:cs typeface="+mn-cs"/>
              </a:rPr>
              <a:t>The Metrology Center is supported by the local organization. </a:t>
            </a:r>
          </a:p>
          <a:p>
            <a:pPr indent="-279400"/>
            <a:r>
              <a:rPr lang="en-US" sz="1600" kern="0" dirty="0">
                <a:solidFill>
                  <a:srgbClr val="9D9DA1"/>
                </a:solidFill>
                <a:latin typeface="SartoriusRotisSans"/>
              </a:rPr>
              <a:t>Metrology Center – </a:t>
            </a:r>
            <a:r>
              <a:rPr lang="de-DE" sz="1600" kern="0" dirty="0">
                <a:solidFill>
                  <a:srgbClr val="9D9DA1"/>
                </a:solidFill>
                <a:latin typeface="SartoriusRotisSans"/>
              </a:rPr>
              <a:t>Type </a:t>
            </a:r>
            <a:r>
              <a:rPr lang="de-DE" sz="1600" kern="0" dirty="0" err="1">
                <a:solidFill>
                  <a:srgbClr val="9D9DA1"/>
                </a:solidFill>
                <a:latin typeface="SartoriusRotisSans"/>
              </a:rPr>
              <a:t>approval</a:t>
            </a:r>
            <a:r>
              <a:rPr lang="de-DE" sz="1600" kern="0" dirty="0">
                <a:solidFill>
                  <a:srgbClr val="9D9DA1"/>
                </a:solidFill>
                <a:latin typeface="SartoriusRotisSans"/>
              </a:rPr>
              <a:t> </a:t>
            </a:r>
            <a:r>
              <a:rPr lang="de-DE" sz="1600" kern="0" dirty="0" err="1">
                <a:solidFill>
                  <a:srgbClr val="9D9DA1"/>
                </a:solidFill>
                <a:latin typeface="SartoriusRotisSans"/>
              </a:rPr>
              <a:t>certificates</a:t>
            </a:r>
            <a:endParaRPr lang="en-US" sz="1600" kern="0" dirty="0">
              <a:solidFill>
                <a:srgbClr val="9D9DA1"/>
              </a:solidFill>
              <a:latin typeface="SartoriusRotisSans"/>
            </a:endParaRPr>
          </a:p>
          <a:p>
            <a:pPr marL="355600" lvl="1" indent="-177800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TACs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are applied worldwide for verification and/or for obtaining an import permit. (using OIML reports)</a:t>
            </a:r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5600" lvl="1" indent="-177800"/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Support for companies of the Sartorius Group all over the world </a:t>
            </a:r>
          </a:p>
          <a:p>
            <a:pPr marL="355600" lvl="1" indent="-177800"/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Participation in international working groups in legal metrology like OIML (world),  WELMEC (Europe) ... which develop technical standards and documents and give interpretation to existing requirements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157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 smtClean="0">
                <a:solidFill>
                  <a:srgbClr val="0070C0"/>
                </a:solidFill>
              </a:rPr>
              <a:t>OIML</a:t>
            </a:r>
            <a:r>
              <a:rPr lang="en-GB" sz="3200" baseline="0" dirty="0" smtClean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OIML-CS Seminar</a:t>
            </a:r>
            <a:endParaRPr lang="en-GB" sz="1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 smtClean="0">
                <a:solidFill>
                  <a:srgbClr val="FF0000"/>
                </a:solidFill>
              </a:rPr>
              <a:t>Moscow,</a:t>
            </a:r>
            <a:r>
              <a:rPr lang="en-GB" sz="1200" baseline="0" dirty="0" smtClean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image" Target="../media/image19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image" Target="../media/image18.png"/><Relationship Id="rId38" Type="http://schemas.openxmlformats.org/officeDocument/2006/relationships/image" Target="../media/image23.png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image" Target="../media/image14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image" Target="../media/image17.png"/><Relationship Id="rId37" Type="http://schemas.openxmlformats.org/officeDocument/2006/relationships/image" Target="../media/image22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notesSlide" Target="../notesSlides/notesSlide1.xml"/><Relationship Id="rId36" Type="http://schemas.openxmlformats.org/officeDocument/2006/relationships/image" Target="../media/image2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image" Target="../media/image16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15.jpeg"/><Relationship Id="rId35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126560" cy="1470025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View of Manufacturer (CECIP)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pic>
        <p:nvPicPr>
          <p:cNvPr id="5" name="Picture 2" descr="C:\Users\nater-1\Desktop\imagesSJN6FU2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467" y="3026643"/>
            <a:ext cx="4887781" cy="249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02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>
                <a:solidFill>
                  <a:srgbClr val="00B050"/>
                </a:solidFill>
              </a:rPr>
              <a:t>New CS System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764704"/>
            <a:ext cx="7283152" cy="4523711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Open questions for the new CS System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Who will pay the peer assessment ?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Who will pay the technical experts?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Is it a system just for big or powerful laboratories?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What is the language of the Certificates EN &amp; FR?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216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>
                <a:solidFill>
                  <a:srgbClr val="00B050"/>
                </a:solidFill>
              </a:rPr>
              <a:t>New CS System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67" y="1700808"/>
            <a:ext cx="6237998" cy="456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08919"/>
            <a:ext cx="6032757" cy="3456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345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b="1" dirty="0" smtClean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12</a:t>
            </a:fld>
            <a:endParaRPr lang="fr-FR"/>
          </a:p>
        </p:txBody>
      </p:sp>
      <p:pic>
        <p:nvPicPr>
          <p:cNvPr id="2051" name="Picture 3" descr="C:\Users\nater-1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385814"/>
            <a:ext cx="3961145" cy="2267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275684" y="5025428"/>
            <a:ext cx="56005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rgbClr val="00B050"/>
                </a:solidFill>
              </a:rPr>
              <a:t>Спасибо, что слушаете</a:t>
            </a:r>
            <a:endParaRPr 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13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00B050"/>
                </a:solidFill>
              </a:rPr>
              <a:t>Agenda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196752"/>
            <a:ext cx="7283152" cy="4523711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C</a:t>
            </a:r>
            <a:r>
              <a:rPr lang="en-GB" sz="2800" dirty="0" smtClean="0">
                <a:solidFill>
                  <a:srgbClr val="0070C0"/>
                </a:solidFill>
              </a:rPr>
              <a:t>urrent </a:t>
            </a:r>
            <a:r>
              <a:rPr lang="en-GB" sz="2800" dirty="0" smtClean="0">
                <a:solidFill>
                  <a:srgbClr val="0070C0"/>
                </a:solidFill>
              </a:rPr>
              <a:t>Situation</a:t>
            </a:r>
          </a:p>
          <a:p>
            <a:r>
              <a:rPr lang="en-GB" sz="2800" dirty="0" smtClean="0">
                <a:solidFill>
                  <a:srgbClr val="0070C0"/>
                </a:solidFill>
              </a:rPr>
              <a:t>Acceptance in the countries</a:t>
            </a:r>
          </a:p>
          <a:p>
            <a:r>
              <a:rPr lang="en-GB" sz="2800" dirty="0" smtClean="0">
                <a:solidFill>
                  <a:srgbClr val="0070C0"/>
                </a:solidFill>
              </a:rPr>
              <a:t>Possible reasons, why &amp; why not?</a:t>
            </a:r>
          </a:p>
          <a:p>
            <a:r>
              <a:rPr lang="en-GB" sz="2800" dirty="0" smtClean="0">
                <a:solidFill>
                  <a:srgbClr val="0070C0"/>
                </a:solidFill>
              </a:rPr>
              <a:t>New CS System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95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Current Situation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052736"/>
            <a:ext cx="7283152" cy="4536505"/>
          </a:xfrm>
        </p:spPr>
        <p:txBody>
          <a:bodyPr/>
          <a:lstStyle/>
          <a:p>
            <a:r>
              <a:rPr lang="en-US" sz="2800" dirty="0" smtClean="0">
                <a:solidFill>
                  <a:srgbClr val="0070C0"/>
                </a:solidFill>
              </a:rPr>
              <a:t>3 Main groups of countries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Countries accept the certificates and/or </a:t>
            </a:r>
            <a:br>
              <a:rPr lang="en-US" sz="2400" dirty="0" smtClean="0">
                <a:solidFill>
                  <a:srgbClr val="0070C0"/>
                </a:solidFill>
              </a:rPr>
            </a:br>
            <a:r>
              <a:rPr lang="en-US" sz="2400" dirty="0" smtClean="0">
                <a:solidFill>
                  <a:srgbClr val="0070C0"/>
                </a:solidFill>
              </a:rPr>
              <a:t>measuring results		                 (60%)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Countries they don't accept it                    (30%)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Countries they do, in reality they don't   (10%)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  <p:pic>
        <p:nvPicPr>
          <p:cNvPr id="5" name="Picture 8" descr="C:\Users\nater-1\Desktop\9503957-Accepted-rejected-approval-process-icon-illustration-set-Stock-Illustr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7" y="4616490"/>
            <a:ext cx="3024235" cy="1260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79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Acceptance Countries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734784"/>
            <a:ext cx="7283152" cy="4523711"/>
          </a:xfrm>
        </p:spPr>
        <p:txBody>
          <a:bodyPr/>
          <a:lstStyle/>
          <a:p>
            <a:r>
              <a:rPr lang="en-US" sz="2800" dirty="0" smtClean="0">
                <a:solidFill>
                  <a:srgbClr val="0070C0"/>
                </a:solidFill>
              </a:rPr>
              <a:t>Countries which accept the Certificates in the past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Many big countries accept the MAA certificate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Many countries accept, just OIML specific, R61, R76, etc.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/>
          </a:p>
        </p:txBody>
      </p:sp>
      <p:pic>
        <p:nvPicPr>
          <p:cNvPr id="8" name="Picture 12" descr="C:\Users\nater-1\Desktop\imagesQI5SSRZ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05" y="4724400"/>
            <a:ext cx="1007554" cy="100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 descr="C:\Users\nater-1\Desktop\imagesHN9PC1T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531" y="4429348"/>
            <a:ext cx="123312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91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Acceptance Countries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764704"/>
            <a:ext cx="7283152" cy="4523711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Countries strictly don't accept a foreign Certificate and</a:t>
            </a:r>
            <a:r>
              <a:rPr lang="en-US" sz="2800" dirty="0" smtClean="0">
                <a:solidFill>
                  <a:srgbClr val="0070C0"/>
                </a:solidFill>
              </a:rPr>
              <a:t>/or measuring results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/>
          </a:p>
        </p:txBody>
      </p:sp>
      <p:pic>
        <p:nvPicPr>
          <p:cNvPr id="5" name="Picture 8" descr="C:\Users\nater-1\Desktop\images441L8TY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947" y="3717032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96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Acceptance</a:t>
            </a:r>
            <a:r>
              <a:rPr lang="de-CH" dirty="0" smtClean="0">
                <a:solidFill>
                  <a:srgbClr val="00B050"/>
                </a:solidFill>
              </a:rPr>
              <a:t> </a:t>
            </a:r>
            <a:r>
              <a:rPr lang="de-CH" dirty="0" smtClean="0">
                <a:solidFill>
                  <a:srgbClr val="00B050"/>
                </a:solidFill>
              </a:rPr>
              <a:t>Countries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764704"/>
            <a:ext cx="7283152" cy="4523711"/>
          </a:xfrm>
        </p:spPr>
        <p:txBody>
          <a:bodyPr/>
          <a:lstStyle/>
          <a:p>
            <a:r>
              <a:rPr lang="en-US" sz="2800" dirty="0" smtClean="0">
                <a:solidFill>
                  <a:srgbClr val="0070C0"/>
                </a:solidFill>
              </a:rPr>
              <a:t>Countries accept officially, but in reality they don't accept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Countries wants to retest the products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Documents are not/never complete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/>
          </a:p>
        </p:txBody>
      </p:sp>
      <p:pic>
        <p:nvPicPr>
          <p:cNvPr id="5" name="Picture 8" descr="C:\Users\nater-1\Desktop\imagesF6NVBYI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398" y="4365079"/>
            <a:ext cx="2229616" cy="158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45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Possible</a:t>
            </a:r>
            <a:r>
              <a:rPr lang="de-CH" dirty="0" smtClean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reasons</a:t>
            </a:r>
            <a:r>
              <a:rPr lang="de-CH" dirty="0" smtClean="0">
                <a:solidFill>
                  <a:srgbClr val="00B050"/>
                </a:solidFill>
              </a:rPr>
              <a:t>, </a:t>
            </a:r>
            <a:r>
              <a:rPr lang="en-US" dirty="0" smtClean="0">
                <a:solidFill>
                  <a:srgbClr val="00B050"/>
                </a:solidFill>
              </a:rPr>
              <a:t>why?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692696"/>
            <a:ext cx="7283152" cy="452371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Laboratories not well equipped</a:t>
            </a:r>
          </a:p>
          <a:p>
            <a:r>
              <a:rPr lang="en-US" sz="2400" dirty="0" smtClean="0">
                <a:solidFill>
                  <a:srgbClr val="0070C0"/>
                </a:solidFill>
              </a:rPr>
              <a:t>Professional man-power not available</a:t>
            </a:r>
          </a:p>
          <a:p>
            <a:r>
              <a:rPr lang="en-US" sz="2400" dirty="0" smtClean="0">
                <a:solidFill>
                  <a:srgbClr val="0070C0"/>
                </a:solidFill>
              </a:rPr>
              <a:t>Laboratories want use their own staff</a:t>
            </a:r>
          </a:p>
          <a:p>
            <a:r>
              <a:rPr lang="en-US" sz="2400" dirty="0" smtClean="0">
                <a:solidFill>
                  <a:srgbClr val="0070C0"/>
                </a:solidFill>
              </a:rPr>
              <a:t>Protection of their own market/laboratories</a:t>
            </a:r>
          </a:p>
          <a:p>
            <a:r>
              <a:rPr lang="en-US" sz="2400" dirty="0" smtClean="0">
                <a:solidFill>
                  <a:srgbClr val="0070C0"/>
                </a:solidFill>
              </a:rPr>
              <a:t>No trust in the issuing authorities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70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 smtClean="0">
                <a:solidFill>
                  <a:srgbClr val="00B050"/>
                </a:solidFill>
              </a:rPr>
              <a:t>New CS System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556792"/>
            <a:ext cx="7283152" cy="4523711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smtClean="0">
                <a:solidFill>
                  <a:srgbClr val="0070C0"/>
                </a:solidFill>
              </a:rPr>
              <a:t>Wish list from the manufacturer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Large acceptance of a big numbers of countries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Unrestricted and mutual acceptance from the national Labs, including the accompanied documents without additional requirements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Acceptance of the authorized privat Test labs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One stop testing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W</a:t>
            </a:r>
            <a:r>
              <a:rPr lang="en-US" sz="2400" dirty="0" smtClean="0">
                <a:solidFill>
                  <a:srgbClr val="0070C0"/>
                </a:solidFill>
              </a:rPr>
              <a:t>orld wide acceptance of the modular approach as</a:t>
            </a:r>
          </a:p>
          <a:p>
            <a:pPr marL="457200" lvl="1" indent="0">
              <a:buNone/>
            </a:pPr>
            <a:r>
              <a:rPr lang="en-US" sz="2400" dirty="0" smtClean="0">
                <a:solidFill>
                  <a:srgbClr val="0070C0"/>
                </a:solidFill>
              </a:rPr>
              <a:t>    described in OIML R76</a:t>
            </a: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Basic and MAA Certificates stay valid</a:t>
            </a:r>
            <a:endParaRPr lang="en-US" sz="2400" dirty="0" smtClean="0">
              <a:solidFill>
                <a:srgbClr val="0070C0"/>
              </a:solidFill>
            </a:endParaRPr>
          </a:p>
          <a:p>
            <a:pPr lvl="1"/>
            <a:r>
              <a:rPr lang="en-US" sz="2400" dirty="0" smtClean="0">
                <a:solidFill>
                  <a:srgbClr val="0070C0"/>
                </a:solidFill>
              </a:rPr>
              <a:t>Examined measuring </a:t>
            </a:r>
            <a:r>
              <a:rPr lang="en-US" sz="2400" dirty="0" smtClean="0">
                <a:solidFill>
                  <a:srgbClr val="0070C0"/>
                </a:solidFill>
              </a:rPr>
              <a:t>results from Basic and/or MAA certificates can be used</a:t>
            </a:r>
            <a:r>
              <a:rPr lang="en-US" sz="2400" dirty="0" smtClean="0">
                <a:solidFill>
                  <a:srgbClr val="0070C0"/>
                </a:solidFill>
              </a:rPr>
              <a:t> for</a:t>
            </a:r>
            <a:r>
              <a:rPr lang="en-US" sz="2400" dirty="0" smtClean="0">
                <a:solidFill>
                  <a:srgbClr val="0070C0"/>
                </a:solidFill>
              </a:rPr>
              <a:t> updates </a:t>
            </a:r>
            <a:r>
              <a:rPr lang="en-US" sz="2400" dirty="0" smtClean="0">
                <a:solidFill>
                  <a:srgbClr val="0070C0"/>
                </a:solidFill>
              </a:rPr>
              <a:t>to the </a:t>
            </a:r>
            <a:r>
              <a:rPr lang="en-US" sz="2400" dirty="0" smtClean="0">
                <a:solidFill>
                  <a:srgbClr val="0070C0"/>
                </a:solidFill>
              </a:rPr>
              <a:t>new CS System</a:t>
            </a:r>
            <a:endParaRPr lang="en-US" sz="2400" dirty="0" smtClean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554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393579" y="693415"/>
            <a:ext cx="4392488" cy="1055278"/>
          </a:xfrm>
          <a:prstGeom prst="rect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Arial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Arial" charset="0"/>
              </a:defRPr>
            </a:lvl5pPr>
            <a:lvl6pPr marL="4572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SartoriusRotisSans" pitchFamily="2" charset="0"/>
              </a:defRPr>
            </a:lvl6pPr>
            <a:lvl7pPr marL="9144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SartoriusRotisSans" pitchFamily="2" charset="0"/>
              </a:defRPr>
            </a:lvl7pPr>
            <a:lvl8pPr marL="13716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SartoriusRotisSans" pitchFamily="2" charset="0"/>
              </a:defRPr>
            </a:lvl8pPr>
            <a:lvl9pPr marL="1828800"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200">
                <a:solidFill>
                  <a:srgbClr val="848589"/>
                </a:solidFill>
                <a:latin typeface="SartoriusRotisSans" pitchFamily="2" charset="0"/>
              </a:defRPr>
            </a:lvl9pPr>
          </a:lstStyle>
          <a:p>
            <a:pPr marL="0" lvl="1"/>
            <a:endParaRPr lang="en-US" sz="1800" kern="0" dirty="0">
              <a:solidFill>
                <a:srgbClr val="9D9DA1"/>
              </a:solidFill>
              <a:latin typeface="SartoriusRotisSans"/>
              <a:ea typeface="+mj-ea"/>
              <a:cs typeface="+mj-cs"/>
            </a:endParaRPr>
          </a:p>
        </p:txBody>
      </p:sp>
      <p:pic>
        <p:nvPicPr>
          <p:cNvPr id="2051" name="Picture 3__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57" y="-170681"/>
            <a:ext cx="3011098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Gerade Verbindung 16" hidden="1"/>
          <p:cNvCxnSpPr/>
          <p:nvPr>
            <p:custDataLst>
              <p:tags r:id="rId4"/>
            </p:custDataLst>
          </p:nvPr>
        </p:nvCxnSpPr>
        <p:spPr bwMode="auto">
          <a:xfrm>
            <a:off x="0" y="1196975"/>
            <a:ext cx="914400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pic>
        <p:nvPicPr>
          <p:cNvPr id="57348" name="Picture 4" descr="C:\Users\karlheinz.banholzer\AppData\Local\Microsoft\Windows\Temporary Internet Files\Content.Outlook\X0SVI7G6\PAC-2013-F202Secura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40" y="549399"/>
            <a:ext cx="2713856" cy="3810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235" y="621407"/>
            <a:ext cx="3200400" cy="4557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99" y="2852552"/>
            <a:ext cx="3123072" cy="4032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Gerade Verbindung 15" hidden="1"/>
          <p:cNvCxnSpPr/>
          <p:nvPr>
            <p:custDataLst>
              <p:tags r:id="rId8"/>
            </p:custDataLst>
          </p:nvPr>
        </p:nvCxnSpPr>
        <p:spPr bwMode="auto">
          <a:xfrm>
            <a:off x="395288" y="1593850"/>
            <a:ext cx="828040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15" name="Gerade Verbindung 14" hidden="1"/>
          <p:cNvCxnSpPr/>
          <p:nvPr>
            <p:custDataLst>
              <p:tags r:id="rId9"/>
            </p:custDataLst>
          </p:nvPr>
        </p:nvCxnSpPr>
        <p:spPr bwMode="auto">
          <a:xfrm>
            <a:off x="395288" y="1773238"/>
            <a:ext cx="828040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14" name="Gerade Verbindung 13" hidden="1"/>
          <p:cNvCxnSpPr/>
          <p:nvPr>
            <p:custDataLst>
              <p:tags r:id="rId10"/>
            </p:custDataLst>
          </p:nvPr>
        </p:nvCxnSpPr>
        <p:spPr bwMode="auto">
          <a:xfrm>
            <a:off x="395288" y="4037013"/>
            <a:ext cx="828040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13" name="Gerade Verbindung 12" hidden="1"/>
          <p:cNvCxnSpPr/>
          <p:nvPr>
            <p:custDataLst>
              <p:tags r:id="rId11"/>
            </p:custDataLst>
          </p:nvPr>
        </p:nvCxnSpPr>
        <p:spPr bwMode="auto">
          <a:xfrm>
            <a:off x="395288" y="4189413"/>
            <a:ext cx="828040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12" name="Gerade Verbindung 11" hidden="1"/>
          <p:cNvCxnSpPr/>
          <p:nvPr>
            <p:custDataLst>
              <p:tags r:id="rId12"/>
            </p:custDataLst>
          </p:nvPr>
        </p:nvCxnSpPr>
        <p:spPr bwMode="auto">
          <a:xfrm>
            <a:off x="395288" y="6453188"/>
            <a:ext cx="828040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11" name="Gerade Verbindung 10" hidden="1"/>
          <p:cNvCxnSpPr/>
          <p:nvPr>
            <p:custDataLst>
              <p:tags r:id="rId13"/>
            </p:custDataLst>
          </p:nvPr>
        </p:nvCxnSpPr>
        <p:spPr bwMode="auto">
          <a:xfrm>
            <a:off x="395288" y="944563"/>
            <a:ext cx="0" cy="5913437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10" name="Gerade Verbindung 9" hidden="1"/>
          <p:cNvCxnSpPr/>
          <p:nvPr>
            <p:custDataLst>
              <p:tags r:id="rId14"/>
            </p:custDataLst>
          </p:nvPr>
        </p:nvCxnSpPr>
        <p:spPr bwMode="auto">
          <a:xfrm>
            <a:off x="0" y="0"/>
            <a:ext cx="0" cy="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9" name="Gerade Verbindung 8" hidden="1"/>
          <p:cNvCxnSpPr/>
          <p:nvPr>
            <p:custDataLst>
              <p:tags r:id="rId15"/>
            </p:custDataLst>
          </p:nvPr>
        </p:nvCxnSpPr>
        <p:spPr bwMode="auto">
          <a:xfrm>
            <a:off x="4459288" y="1773238"/>
            <a:ext cx="0" cy="467995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8" name="Gerade Verbindung 7" hidden="1"/>
          <p:cNvCxnSpPr/>
          <p:nvPr>
            <p:custDataLst>
              <p:tags r:id="rId16"/>
            </p:custDataLst>
          </p:nvPr>
        </p:nvCxnSpPr>
        <p:spPr bwMode="auto">
          <a:xfrm>
            <a:off x="4611688" y="1773238"/>
            <a:ext cx="0" cy="467995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cxnSp>
        <p:nvCxnSpPr>
          <p:cNvPr id="7" name="Gerade Verbindung 6" hidden="1"/>
          <p:cNvCxnSpPr/>
          <p:nvPr>
            <p:custDataLst>
              <p:tags r:id="rId17"/>
            </p:custDataLst>
          </p:nvPr>
        </p:nvCxnSpPr>
        <p:spPr bwMode="auto">
          <a:xfrm>
            <a:off x="8667750" y="944563"/>
            <a:ext cx="0" cy="5913437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rotWithShape="0">
                    <a:schemeClr val="bg2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cxnSp>
      <p:sp>
        <p:nvSpPr>
          <p:cNvPr id="2" name="Textfeld 1"/>
          <p:cNvSpPr txBox="1">
            <a:spLocks/>
          </p:cNvSpPr>
          <p:nvPr>
            <p:custDataLst>
              <p:tags r:id="rId18"/>
            </p:custDataLst>
          </p:nvPr>
        </p:nvSpPr>
        <p:spPr bwMode="auto">
          <a:xfrm>
            <a:off x="6972171" y="6381328"/>
            <a:ext cx="21336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algn="r" eaLnBrk="1" hangingPunct="1">
              <a:buFont typeface="Arial" charset="0"/>
              <a:buChar char="•"/>
            </a:pPr>
            <a:r>
              <a:rPr lang="en-US" sz="900" smtClean="0">
                <a:solidFill>
                  <a:srgbClr val="9D9DA1"/>
                </a:solidFill>
              </a:rPr>
              <a:t>Page   8</a:t>
            </a:r>
            <a:endParaRPr lang="en-US" sz="900" dirty="0" err="1">
              <a:solidFill>
                <a:srgbClr val="9D9DA1"/>
              </a:solidFill>
            </a:endParaRPr>
          </a:p>
        </p:txBody>
      </p:sp>
      <p:sp>
        <p:nvSpPr>
          <p:cNvPr id="142339" name="Rectangle 3"/>
          <p:cNvSpPr>
            <a:spLocks noGrp="1" noChangeArrowheads="1"/>
          </p:cNvSpPr>
          <p:nvPr>
            <p:ph idx="1"/>
            <p:custDataLst>
              <p:tags r:id="rId19"/>
            </p:custDataLst>
          </p:nvPr>
        </p:nvSpPr>
        <p:spPr>
          <a:xfrm>
            <a:off x="4943990" y="1485503"/>
            <a:ext cx="4297040" cy="3360943"/>
          </a:xfrm>
        </p:spPr>
        <p:txBody>
          <a:bodyPr>
            <a:noAutofit/>
          </a:bodyPr>
          <a:lstStyle/>
          <a:p>
            <a:endParaRPr lang="en-GB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pic>
        <p:nvPicPr>
          <p:cNvPr id="57346" name="Picture 2_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071" y="470649"/>
            <a:ext cx="3024336" cy="428224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7347" name="Picture 3_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795" y="1701527"/>
            <a:ext cx="2857526" cy="403385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__"/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619" y="2852552"/>
            <a:ext cx="3283069" cy="46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___"/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038" y="2611772"/>
            <a:ext cx="3367156" cy="489391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___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171" y="3533933"/>
            <a:ext cx="3008560" cy="440290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_"/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343" y="470647"/>
            <a:ext cx="5256584" cy="797963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1" name="Rechteck 30"/>
          <p:cNvSpPr/>
          <p:nvPr>
            <p:custDataLst>
              <p:tags r:id="rId26"/>
            </p:custDataLst>
          </p:nvPr>
        </p:nvSpPr>
        <p:spPr>
          <a:xfrm rot="19588301">
            <a:off x="97837" y="3045638"/>
            <a:ext cx="9977411" cy="867930"/>
          </a:xfrm>
          <a:prstGeom prst="rect">
            <a:avLst/>
          </a:prstGeom>
          <a:noFill/>
          <a:ln w="25400" cap="rnd">
            <a:solidFill>
              <a:srgbClr val="0043D4"/>
            </a:solidFill>
            <a:round/>
          </a:ln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105000"/>
              </a:lnSpc>
              <a:spcBef>
                <a:spcPct val="35000"/>
              </a:spcBef>
              <a:spcAft>
                <a:spcPts val="0"/>
              </a:spcAft>
              <a:buSzPct val="100000"/>
              <a:buFont typeface="SartoriusRotisSans" pitchFamily="2" charset="0"/>
              <a:buChar char=" "/>
            </a:pPr>
            <a:r>
              <a:rPr lang="en-US" sz="4800" b="1" kern="0" dirty="0" smtClean="0">
                <a:solidFill>
                  <a:srgbClr val="0043D4"/>
                </a:solidFill>
                <a:latin typeface="Stencil" panose="040409050D0802020404" pitchFamily="82" charset="0"/>
                <a:cs typeface="+mn-cs"/>
              </a:rPr>
              <a:t>acceptance of </a:t>
            </a:r>
            <a:r>
              <a:rPr lang="en-US" sz="4800" b="1" kern="0" dirty="0" smtClean="0">
                <a:solidFill>
                  <a:srgbClr val="0043D4"/>
                </a:solidFill>
                <a:latin typeface="Stencil" panose="040409050D0802020404" pitchFamily="82" charset="0"/>
                <a:cs typeface="+mn-cs"/>
              </a:rPr>
              <a:t>certificates </a:t>
            </a:r>
            <a:endParaRPr lang="en-US" sz="4800" b="1" kern="0" dirty="0">
              <a:solidFill>
                <a:srgbClr val="0043D4"/>
              </a:solidFill>
              <a:latin typeface="Stencil" panose="040409050D0802020404" pitchFamily="82" charset="0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36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_1" val="Group01"/>
  <p:tag name="ML_2" val="Sartorius.MCR"/>
  <p:tag name="FIELDS.INITIALIZED" val="1"/>
  <p:tag name="SHAPESETGROUPCLASSNAME" val="ShapeSetGroup"/>
  <p:tag name="SHAPESETCLASSNAME" val="ShapeSet7_TitleContent"/>
  <p:tag name="COLORSETGROUPCLASSNAME" val="ColorSetGroup3"/>
  <p:tag name="COLORSETCLASSNAME" val="ColorSet1"/>
  <p:tag name="FONTSETGROUPCLASSNAME" val="FontSetGroup1"/>
  <p:tag name="STYLESETGROUPCLASSNAME" val="StyleSetGroup1"/>
  <p:tag name="MAPNAME" val="Map1"/>
  <p:tag name="CFG.LAYOUT" val="SRTPPT"/>
  <p:tag name="MLI" val="1"/>
  <p:tag name="TEXTBOX 1_SHAPECLASSPROTECTIONTYPE" val="47"/>
  <p:tag name="TEXTBOX 2_SHAPECLASSPROTECTIONTYPE" val="47"/>
  <p:tag name="RECTANGLE 2_SHAPECLASSPROTECTIONTYPE" val="0"/>
  <p:tag name="STRAIGHT CONNECTOR 6_SHAPECLASSPROTECTIONTYPE" val="15"/>
  <p:tag name="STRAIGHT CONNECTOR 7_SHAPECLASSPROTECTIONTYPE" val="15"/>
  <p:tag name="STRAIGHT CONNECTOR 8_SHAPECLASSPROTECTIONTYPE" val="15"/>
  <p:tag name="STRAIGHT CONNECTOR 9_SHAPECLASSPROTECTIONTYPE" val="15"/>
  <p:tag name="STRAIGHT CONNECTOR 10_SHAPECLASSPROTECTIONTYPE" val="15"/>
  <p:tag name="STRAIGHT CONNECTOR 11_SHAPECLASSPROTECTIONTYPE" val="15"/>
  <p:tag name="STRAIGHT CONNECTOR 12_SHAPECLASSPROTECTIONTYPE" val="15"/>
  <p:tag name="STRAIGHT CONNECTOR 13_SHAPECLASSPROTECTIONTYPE" val="15"/>
  <p:tag name="STRAIGHT CONNECTOR 14_SHAPECLASSPROTECTIONTYPE" val="15"/>
  <p:tag name="STRAIGHT CONNECTOR 15_SHAPECLASSPROTECTIONTYPE" val="15"/>
  <p:tag name="STRAIGHT CONNECTOR 16_SHAPECLASSPROTECTIONTYP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3Horizontal"/>
  <p:tag name="SHAPECLASSPROTECTIONTYP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4Horizontal"/>
  <p:tag name="SHAPECLASSPROTECTIONTYP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5Horizontal"/>
  <p:tag name="SHAPECLASSPROTECTIONTYP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1Vertikal"/>
  <p:tag name="SHAPECLASSPROTECTIONTYP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2Vertikal"/>
  <p:tag name="SHAPECLASSPROTECTIONTYP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3Vertikal"/>
  <p:tag name="SHAPECLASSPROTECTIONTYPE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4Vertikal"/>
  <p:tag name="SHAPECLASSPROTECTIONTYP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5Vertikal"/>
  <p:tag name="SHAPECLASSPROTECTIONTYPE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PageFont"/>
  <p:tag name="FONTSETCLASSNAME" val="FontSet1"/>
  <p:tag name="COLORS" val="-2;-2;-2;-2;SRTColor5;-2"/>
  <p:tag name="COLORSETCLASSNAME" val="ColorSet1"/>
  <p:tag name="SCRIPT" val="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Pagenumber"/>
  <p:tag name="SHAPECLASSPROTECTIONTYPE" val="4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TitleFontOnSlide"/>
  <p:tag name="FONTSETCLASSNAME" val="FontSet1"/>
  <p:tag name="COLORSETCLASSNAME" val="ColorSet1"/>
  <p:tag name="MLI" val="1"/>
  <p:tag name="SHAPESETGROUPCLASSNAME" val="ShapeSetGroup"/>
  <p:tag name="SHAPESETCLASSNAME" val="ShapeSet20_ClipartText"/>
  <p:tag name="COLORSETGROUPCLASSNAME" val="ColorSetGroup3"/>
  <p:tag name="FONTSETGROUPCLASSNAME" val="FontSetGroup1"/>
  <p:tag name="SHAPECLASSNAME" val="TitleOnSlide"/>
  <p:tag name="SHAPECLASSPROTECTIONTYPE" val="0"/>
  <p:tag name="COLORS" val="-2;-2;-2;-2;SRTColor5;-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RTColor1;-1;-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RTColor1;-1;-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RTColor1;-1;-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RTColor1;-1;-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SRTColor1;-1;-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RTCustomColor1;SRTColor1;SRTCustomColor1;-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0Horizontal"/>
  <p:tag name="SHAPECLASSPROTECTIONTYP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RTColor2;SRTColor1;-1;-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SRTColor2;SRTColor1;-1;-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1Horizontal"/>
  <p:tag name="SHAPECLASSPROTECTIONTYP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RasterColor;RasterColor;-2;-2"/>
  <p:tag name="COLORSETCLASSNAME" val="ColorSet1"/>
  <p:tag name="MLI" val="1"/>
  <p:tag name="SHAPESETGROUPCLASSNAME" val="ShapeSetGroup"/>
  <p:tag name="SHAPESETCLASSNAME" val="ShapeSet7_TitleContent"/>
  <p:tag name="COLORSETGROUPCLASSNAME" val="ColorSetGroup3"/>
  <p:tag name="FONTSETGROUPCLASSNAME" val="FontSetGroup1"/>
  <p:tag name="SHAPECLASSNAME" val="RasterLine2Horizontal"/>
  <p:tag name="SHAPECLASSPROTECTIONTYPE" val="15"/>
</p:tagLst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 PowerPoint Layout 2015</Template>
  <TotalTime>0</TotalTime>
  <Words>444</Words>
  <Application>Microsoft Office PowerPoint</Application>
  <PresentationFormat>Bildschirmpräsentation (4:3)</PresentationFormat>
  <Paragraphs>71</Paragraphs>
  <Slides>12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SartoriusRotisSans</vt:lpstr>
      <vt:lpstr>Stencil</vt:lpstr>
      <vt:lpstr>OIML PowerPoint Layout 2015</vt:lpstr>
      <vt:lpstr>View of Manufacturer (CECIP)</vt:lpstr>
      <vt:lpstr>Agenda</vt:lpstr>
      <vt:lpstr>Current Situation</vt:lpstr>
      <vt:lpstr>Acceptance Countries</vt:lpstr>
      <vt:lpstr>Acceptance Countries</vt:lpstr>
      <vt:lpstr>Acceptance Countries</vt:lpstr>
      <vt:lpstr>Possible reasons, why?</vt:lpstr>
      <vt:lpstr>New CS System</vt:lpstr>
      <vt:lpstr>PowerPoint-Präsentation</vt:lpstr>
      <vt:lpstr>New CS System</vt:lpstr>
      <vt:lpstr>New CS System</vt:lpstr>
      <vt:lpstr>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Update</dc:title>
  <dc:creator>Willem</dc:creator>
  <cp:lastModifiedBy>Banholzer, Karlheinz</cp:lastModifiedBy>
  <cp:revision>85</cp:revision>
  <cp:lastPrinted>2017-09-29T14:50:09Z</cp:lastPrinted>
  <dcterms:created xsi:type="dcterms:W3CDTF">2015-10-30T08:57:16Z</dcterms:created>
  <dcterms:modified xsi:type="dcterms:W3CDTF">2018-05-02T16:03:41Z</dcterms:modified>
</cp:coreProperties>
</file>